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3" r:id="rId2"/>
    <p:sldId id="273" r:id="rId3"/>
    <p:sldId id="286" r:id="rId4"/>
    <p:sldId id="287" r:id="rId5"/>
    <p:sldId id="288" r:id="rId6"/>
    <p:sldId id="289" r:id="rId7"/>
    <p:sldId id="290" r:id="rId8"/>
    <p:sldId id="291" r:id="rId9"/>
    <p:sldId id="292" r:id="rId10"/>
    <p:sldId id="266" r:id="rId1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ictoria Li" initials="VL" lastIdx="31" clrIdx="0">
    <p:extLst>
      <p:ext uri="{19B8F6BF-5375-455C-9EA6-DF929625EA0E}">
        <p15:presenceInfo xmlns:p15="http://schemas.microsoft.com/office/powerpoint/2012/main" userId="Victoria Li" providerId="None"/>
      </p:ext>
    </p:extLst>
  </p:cmAuthor>
  <p:cmAuthor id="2" name="Administrator" initials="A" lastIdx="1" clrIdx="1">
    <p:extLst>
      <p:ext uri="{19B8F6BF-5375-455C-9EA6-DF929625EA0E}">
        <p15:presenceInfo xmlns:p15="http://schemas.microsoft.com/office/powerpoint/2012/main" userId="Administrator" providerId="None"/>
      </p:ext>
    </p:extLst>
  </p:cmAuthor>
  <p:cmAuthor id="3" name="Anson Liu" initials="AL" lastIdx="14" clrIdx="2">
    <p:extLst>
      <p:ext uri="{19B8F6BF-5375-455C-9EA6-DF929625EA0E}">
        <p15:presenceInfo xmlns:p15="http://schemas.microsoft.com/office/powerpoint/2012/main" userId="Anson Liu" providerId="None"/>
      </p:ext>
    </p:extLst>
  </p:cmAuthor>
  <p:cmAuthor id="4" name="Katy" initials="K" lastIdx="8" clrIdx="3">
    <p:extLst>
      <p:ext uri="{19B8F6BF-5375-455C-9EA6-DF929625EA0E}">
        <p15:presenceInfo xmlns:p15="http://schemas.microsoft.com/office/powerpoint/2012/main" userId="Katy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659F"/>
    <a:srgbClr val="ECF3FB"/>
    <a:srgbClr val="40AA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666" autoAdjust="0"/>
    <p:restoredTop sz="74407" autoAdjust="0"/>
  </p:normalViewPr>
  <p:slideViewPr>
    <p:cSldViewPr snapToGrid="0">
      <p:cViewPr varScale="1">
        <p:scale>
          <a:sx n="85" d="100"/>
          <a:sy n="85" d="100"/>
        </p:scale>
        <p:origin x="835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 showGuides="1">
      <p:cViewPr varScale="1">
        <p:scale>
          <a:sx n="84" d="100"/>
          <a:sy n="84" d="100"/>
        </p:scale>
        <p:origin x="3828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531B12-47C3-43D8-AFF2-973006B74E03}" type="datetimeFigureOut">
              <a:rPr lang="en-US" smtClean="0"/>
              <a:t>5/28/2020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901DA4-420B-4067-AD98-7A327E35B1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1699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hyperlink" Target="https://www.linkedin.com/company/zwsoft/" TargetMode="External"/><Relationship Id="rId7" Type="http://schemas.openxmlformats.org/officeDocument/2006/relationships/hyperlink" Target="https://twitter.com/zwsoft" TargetMode="External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hyperlink" Target="https://www.facebook.com/zwsoft" TargetMode="External"/><Relationship Id="rId10" Type="http://schemas.openxmlformats.org/officeDocument/2006/relationships/image" Target="../media/image7.png"/><Relationship Id="rId4" Type="http://schemas.openxmlformats.org/officeDocument/2006/relationships/image" Target="../media/image4.png"/><Relationship Id="rId9" Type="http://schemas.openxmlformats.org/officeDocument/2006/relationships/hyperlink" Target="https://www.youtube.com/zw3d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5D58972-40C8-48A5-BD74-48190F6136E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8458" y="2644053"/>
            <a:ext cx="6813259" cy="625622"/>
          </a:xfrm>
        </p:spPr>
        <p:txBody>
          <a:bodyPr anchor="b">
            <a:normAutofit/>
          </a:bodyPr>
          <a:lstStyle>
            <a:lvl1pPr algn="l">
              <a:defRPr sz="3200">
                <a:solidFill>
                  <a:schemeClr val="bg1"/>
                </a:solidFill>
                <a:effectLst>
                  <a:outerShdw blurRad="177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altLang="zh-CN" dirty="0"/>
              <a:t>Master Title Style</a:t>
            </a:r>
            <a:endParaRPr lang="zh-CN" altLang="en-US" dirty="0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DD432B40-AAF0-4A25-A3CC-446D8452C58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8458" y="3429000"/>
            <a:ext cx="6813259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  <a:effectLst>
                  <a:outerShdw blurRad="177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endParaRPr lang="en-US" altLang="zh-CN" dirty="0"/>
          </a:p>
          <a:p>
            <a:r>
              <a:rPr lang="en-US" altLang="zh-CN" dirty="0"/>
              <a:t>Subtitle Style</a:t>
            </a:r>
            <a:endParaRPr lang="zh-CN" altLang="en-US" dirty="0"/>
          </a:p>
          <a:p>
            <a:r>
              <a:rPr lang="en-US" altLang="zh-CN" dirty="0"/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99554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44A5498-6BDC-424A-B85E-F0638154BB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3134" y="126541"/>
            <a:ext cx="10947399" cy="692723"/>
          </a:xfrm>
        </p:spPr>
        <p:txBody>
          <a:bodyPr/>
          <a:lstStyle>
            <a:lvl1pPr>
              <a:defRPr sz="4000">
                <a:solidFill>
                  <a:srgbClr val="1F659F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altLang="zh-CN" dirty="0"/>
              <a:t>Title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91839AC-C795-4E88-AF2F-56F23D042FC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33134" y="1348510"/>
            <a:ext cx="10947399" cy="4858326"/>
          </a:xfrm>
        </p:spPr>
        <p:txBody>
          <a:bodyPr>
            <a:normAutofit/>
          </a:bodyPr>
          <a:lstStyle>
            <a:lvl1pPr>
              <a:defRPr sz="1800">
                <a:latin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sz="1800">
                <a:latin typeface="Open Sans" panose="020B0606030504020204" pitchFamily="34" charset="0"/>
                <a:cs typeface="Open Sans" panose="020B0606030504020204" pitchFamily="34" charset="0"/>
              </a:defRPr>
            </a:lvl2pPr>
            <a:lvl3pPr>
              <a:defRPr sz="1800">
                <a:latin typeface="Open Sans" panose="020B0606030504020204" pitchFamily="34" charset="0"/>
                <a:cs typeface="Open Sans" panose="020B0606030504020204" pitchFamily="34" charset="0"/>
              </a:defRPr>
            </a:lvl3pPr>
            <a:lvl4pPr>
              <a:defRPr sz="1800">
                <a:latin typeface="Open Sans" panose="020B0606030504020204" pitchFamily="34" charset="0"/>
                <a:cs typeface="Open Sans" panose="020B0606030504020204" pitchFamily="34" charset="0"/>
              </a:defRPr>
            </a:lvl4pPr>
            <a:lvl5pPr>
              <a:defRPr sz="1800">
                <a:latin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n-US" altLang="zh-CN" dirty="0"/>
              <a:t>Text</a:t>
            </a:r>
            <a:endParaRPr lang="zh-CN" altLang="en-US" dirty="0"/>
          </a:p>
          <a:p>
            <a:pPr lvl="1"/>
            <a:r>
              <a:rPr lang="en-US" altLang="zh-CN" dirty="0"/>
              <a:t>Text</a:t>
            </a:r>
            <a:endParaRPr lang="zh-CN" altLang="en-US" dirty="0"/>
          </a:p>
          <a:p>
            <a:pPr lvl="2"/>
            <a:r>
              <a:rPr lang="en-US" altLang="zh-CN" dirty="0"/>
              <a:t>Text</a:t>
            </a:r>
            <a:endParaRPr lang="zh-CN" altLang="en-US" dirty="0"/>
          </a:p>
          <a:p>
            <a:pPr lvl="3"/>
            <a:r>
              <a:rPr lang="en-US" altLang="zh-CN" dirty="0"/>
              <a:t>Text</a:t>
            </a:r>
            <a:endParaRPr lang="zh-CN" altLang="en-US" dirty="0"/>
          </a:p>
          <a:p>
            <a:pPr lvl="4"/>
            <a:r>
              <a:rPr lang="en-US" altLang="zh-CN" dirty="0"/>
              <a:t>Text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54278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0107B5F-DA6C-4F9A-963A-C026AAB7F2E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59428" y="3040063"/>
            <a:ext cx="10273145" cy="777875"/>
          </a:xfrm>
        </p:spPr>
        <p:txBody>
          <a:bodyPr/>
          <a:lstStyle>
            <a:lvl1pPr algn="ctr">
              <a:defRPr>
                <a:solidFill>
                  <a:srgbClr val="1F659F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altLang="zh-CN" dirty="0"/>
              <a:t>Put Your Text Here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25212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7212924-2FBD-4152-B2A2-5B4643A163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3135" y="137585"/>
            <a:ext cx="10273145" cy="672445"/>
          </a:xfrm>
        </p:spPr>
        <p:txBody>
          <a:bodyPr>
            <a:normAutofit/>
          </a:bodyPr>
          <a:lstStyle>
            <a:lvl1pPr>
              <a:defRPr sz="4000">
                <a:solidFill>
                  <a:srgbClr val="1F659F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altLang="zh-CN" dirty="0"/>
              <a:t>Title</a:t>
            </a:r>
            <a:endParaRPr lang="zh-CN" altLang="en-US" dirty="0"/>
          </a:p>
        </p:txBody>
      </p:sp>
      <p:sp>
        <p:nvSpPr>
          <p:cNvPr id="10" name="内容占位符 2">
            <a:extLst>
              <a:ext uri="{FF2B5EF4-FFF2-40B4-BE49-F238E27FC236}">
                <a16:creationId xmlns:a16="http://schemas.microsoft.com/office/drawing/2014/main" id="{3A70CF7C-0F4D-47B8-96DF-5531690751E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33135" y="1336546"/>
            <a:ext cx="5067301" cy="4861053"/>
          </a:xfrm>
        </p:spPr>
        <p:txBody>
          <a:bodyPr>
            <a:normAutofit/>
          </a:bodyPr>
          <a:lstStyle>
            <a:lvl1pPr>
              <a:defRPr sz="1800">
                <a:latin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sz="1800">
                <a:latin typeface="Open Sans" panose="020B0606030504020204" pitchFamily="34" charset="0"/>
                <a:cs typeface="Open Sans" panose="020B0606030504020204" pitchFamily="34" charset="0"/>
              </a:defRPr>
            </a:lvl2pPr>
            <a:lvl3pPr>
              <a:defRPr sz="1800">
                <a:latin typeface="Open Sans" panose="020B0606030504020204" pitchFamily="34" charset="0"/>
                <a:cs typeface="Open Sans" panose="020B0606030504020204" pitchFamily="34" charset="0"/>
              </a:defRPr>
            </a:lvl3pPr>
            <a:lvl4pPr>
              <a:defRPr sz="1800">
                <a:latin typeface="Open Sans" panose="020B0606030504020204" pitchFamily="34" charset="0"/>
                <a:cs typeface="Open Sans" panose="020B0606030504020204" pitchFamily="34" charset="0"/>
              </a:defRPr>
            </a:lvl4pPr>
            <a:lvl5pPr>
              <a:defRPr sz="1800">
                <a:latin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n-US" altLang="zh-CN" dirty="0"/>
              <a:t>Text</a:t>
            </a:r>
            <a:endParaRPr lang="zh-CN" altLang="en-US" dirty="0"/>
          </a:p>
          <a:p>
            <a:pPr lvl="1"/>
            <a:r>
              <a:rPr lang="en-US" altLang="zh-CN" dirty="0"/>
              <a:t>Text</a:t>
            </a:r>
            <a:endParaRPr lang="zh-CN" altLang="en-US" dirty="0"/>
          </a:p>
          <a:p>
            <a:pPr lvl="2"/>
            <a:r>
              <a:rPr lang="en-US" altLang="zh-CN" dirty="0"/>
              <a:t>Text</a:t>
            </a:r>
            <a:endParaRPr lang="zh-CN" altLang="en-US" dirty="0"/>
          </a:p>
          <a:p>
            <a:pPr lvl="3"/>
            <a:r>
              <a:rPr lang="en-US" altLang="zh-CN" dirty="0"/>
              <a:t>Text</a:t>
            </a:r>
            <a:endParaRPr lang="zh-CN" altLang="en-US" dirty="0"/>
          </a:p>
          <a:p>
            <a:pPr lvl="4"/>
            <a:r>
              <a:rPr lang="en-US" altLang="zh-CN" dirty="0"/>
              <a:t>Text</a:t>
            </a:r>
            <a:endParaRPr lang="zh-CN" altLang="en-US" dirty="0"/>
          </a:p>
        </p:txBody>
      </p:sp>
      <p:sp>
        <p:nvSpPr>
          <p:cNvPr id="11" name="内容占位符 2">
            <a:extLst>
              <a:ext uri="{FF2B5EF4-FFF2-40B4-BE49-F238E27FC236}">
                <a16:creationId xmlns:a16="http://schemas.microsoft.com/office/drawing/2014/main" id="{15729E40-5780-45EA-B16E-FBC606349964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6316517" y="1338349"/>
            <a:ext cx="4797137" cy="4861053"/>
          </a:xfrm>
        </p:spPr>
        <p:txBody>
          <a:bodyPr>
            <a:normAutofit/>
          </a:bodyPr>
          <a:lstStyle>
            <a:lvl1pPr>
              <a:defRPr sz="1800">
                <a:latin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sz="1800">
                <a:latin typeface="Open Sans" panose="020B0606030504020204" pitchFamily="34" charset="0"/>
                <a:cs typeface="Open Sans" panose="020B0606030504020204" pitchFamily="34" charset="0"/>
              </a:defRPr>
            </a:lvl2pPr>
            <a:lvl3pPr>
              <a:defRPr sz="1800">
                <a:latin typeface="Open Sans" panose="020B0606030504020204" pitchFamily="34" charset="0"/>
                <a:cs typeface="Open Sans" panose="020B0606030504020204" pitchFamily="34" charset="0"/>
              </a:defRPr>
            </a:lvl3pPr>
            <a:lvl4pPr>
              <a:defRPr sz="1800">
                <a:latin typeface="Open Sans" panose="020B0606030504020204" pitchFamily="34" charset="0"/>
                <a:cs typeface="Open Sans" panose="020B0606030504020204" pitchFamily="34" charset="0"/>
              </a:defRPr>
            </a:lvl4pPr>
            <a:lvl5pPr>
              <a:defRPr sz="1800">
                <a:latin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n-US" altLang="zh-CN" dirty="0"/>
              <a:t>Text</a:t>
            </a:r>
            <a:endParaRPr lang="zh-CN" altLang="en-US" dirty="0"/>
          </a:p>
          <a:p>
            <a:pPr lvl="1"/>
            <a:r>
              <a:rPr lang="en-US" altLang="zh-CN" dirty="0"/>
              <a:t>Text</a:t>
            </a:r>
            <a:endParaRPr lang="zh-CN" altLang="en-US" dirty="0"/>
          </a:p>
          <a:p>
            <a:pPr lvl="2"/>
            <a:r>
              <a:rPr lang="en-US" altLang="zh-CN" dirty="0"/>
              <a:t>Text</a:t>
            </a:r>
            <a:endParaRPr lang="zh-CN" altLang="en-US" dirty="0"/>
          </a:p>
          <a:p>
            <a:pPr lvl="3"/>
            <a:r>
              <a:rPr lang="en-US" altLang="zh-CN" dirty="0"/>
              <a:t>Text</a:t>
            </a:r>
            <a:endParaRPr lang="zh-CN" altLang="en-US" dirty="0"/>
          </a:p>
          <a:p>
            <a:pPr lvl="4"/>
            <a:r>
              <a:rPr lang="en-US" altLang="zh-CN" dirty="0"/>
              <a:t>Text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62343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hank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C09C177-202A-4D0F-9342-03CECB13652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97035" y="2505670"/>
            <a:ext cx="2755883" cy="923330"/>
          </a:xfrm>
        </p:spPr>
        <p:txBody>
          <a:bodyPr wrap="none">
            <a:spAutoFit/>
          </a:bodyPr>
          <a:lstStyle>
            <a:lvl1pPr algn="ctr">
              <a:defRPr sz="6000">
                <a:solidFill>
                  <a:schemeClr val="bg1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altLang="zh-CN" dirty="0"/>
              <a:t>Thanks</a:t>
            </a:r>
            <a:endParaRPr lang="zh-CN" altLang="en-US" dirty="0"/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id="{D0399E76-CFA6-4CF3-BF58-776B21F8B5C9}"/>
              </a:ext>
            </a:extLst>
          </p:cNvPr>
          <p:cNvGrpSpPr/>
          <p:nvPr userDrawn="1"/>
        </p:nvGrpSpPr>
        <p:grpSpPr>
          <a:xfrm>
            <a:off x="1297035" y="3682556"/>
            <a:ext cx="2068952" cy="655959"/>
            <a:chOff x="1297035" y="3087367"/>
            <a:chExt cx="2068952" cy="655959"/>
          </a:xfrm>
        </p:grpSpPr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id="{49A09B75-7780-449E-A3AF-A27046FC551C}"/>
                </a:ext>
              </a:extLst>
            </p:cNvPr>
            <p:cNvGrpSpPr/>
            <p:nvPr userDrawn="1"/>
          </p:nvGrpSpPr>
          <p:grpSpPr>
            <a:xfrm>
              <a:off x="1380998" y="3429000"/>
              <a:ext cx="1984989" cy="314326"/>
              <a:chOff x="1380998" y="3429000"/>
              <a:chExt cx="1984989" cy="314326"/>
            </a:xfrm>
          </p:grpSpPr>
          <p:pic>
            <p:nvPicPr>
              <p:cNvPr id="4" name="图片 3">
                <a:hlinkClick r:id="rId3"/>
                <a:extLst>
                  <a:ext uri="{FF2B5EF4-FFF2-40B4-BE49-F238E27FC236}">
                    <a16:creationId xmlns:a16="http://schemas.microsoft.com/office/drawing/2014/main" id="{AB0E8A8E-C146-43CA-994C-33768988E604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51662" y="3429000"/>
                <a:ext cx="314325" cy="314325"/>
              </a:xfrm>
              <a:prstGeom prst="rect">
                <a:avLst/>
              </a:prstGeom>
            </p:spPr>
          </p:pic>
          <p:pic>
            <p:nvPicPr>
              <p:cNvPr id="6" name="图片 5">
                <a:hlinkClick r:id="rId5"/>
                <a:extLst>
                  <a:ext uri="{FF2B5EF4-FFF2-40B4-BE49-F238E27FC236}">
                    <a16:creationId xmlns:a16="http://schemas.microsoft.com/office/drawing/2014/main" id="{D2EE04A7-5387-4BC4-8812-0395140396D1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380998" y="3429001"/>
                <a:ext cx="314325" cy="314325"/>
              </a:xfrm>
              <a:prstGeom prst="rect">
                <a:avLst/>
              </a:prstGeom>
            </p:spPr>
          </p:pic>
          <p:pic>
            <p:nvPicPr>
              <p:cNvPr id="8" name="图片 7">
                <a:hlinkClick r:id="rId7"/>
                <a:extLst>
                  <a:ext uri="{FF2B5EF4-FFF2-40B4-BE49-F238E27FC236}">
                    <a16:creationId xmlns:a16="http://schemas.microsoft.com/office/drawing/2014/main" id="{5783BCAE-C33F-41D6-B5C1-B40663DF9111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937886" y="3429001"/>
                <a:ext cx="314325" cy="314325"/>
              </a:xfrm>
              <a:prstGeom prst="rect">
                <a:avLst/>
              </a:prstGeom>
            </p:spPr>
          </p:pic>
          <p:pic>
            <p:nvPicPr>
              <p:cNvPr id="10" name="图片 9">
                <a:hlinkClick r:id="rId9"/>
                <a:extLst>
                  <a:ext uri="{FF2B5EF4-FFF2-40B4-BE49-F238E27FC236}">
                    <a16:creationId xmlns:a16="http://schemas.microsoft.com/office/drawing/2014/main" id="{A020A00C-3499-4C7C-B7D1-DF0702FBA319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94774" y="3429001"/>
                <a:ext cx="314325" cy="314325"/>
              </a:xfrm>
              <a:prstGeom prst="rect">
                <a:avLst/>
              </a:prstGeom>
            </p:spPr>
          </p:pic>
        </p:grpSp>
        <p:sp>
          <p:nvSpPr>
            <p:cNvPr id="9" name="标题 1">
              <a:extLst>
                <a:ext uri="{FF2B5EF4-FFF2-40B4-BE49-F238E27FC236}">
                  <a16:creationId xmlns:a16="http://schemas.microsoft.com/office/drawing/2014/main" id="{F543AFB0-53ED-4133-AFAC-F59921294A2B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1297035" y="3087367"/>
              <a:ext cx="1183529" cy="341632"/>
            </a:xfrm>
            <a:prstGeom prst="rect">
              <a:avLst/>
            </a:prstGeom>
          </p:spPr>
          <p:txBody>
            <a:bodyPr vert="horz" wrap="none" lIns="91440" tIns="45720" rIns="91440" bIns="45720" rtlCol="0" anchor="ctr">
              <a:sp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0" kern="1200">
                  <a:solidFill>
                    <a:schemeClr val="bg1"/>
                  </a:solidFill>
                  <a:latin typeface="Open Sans" panose="020B0606030504020204" pitchFamily="34" charset="0"/>
                  <a:ea typeface="+mj-ea"/>
                  <a:cs typeface="Open Sans" panose="020B0606030504020204" pitchFamily="34" charset="0"/>
                </a:defRPr>
              </a:lvl1pPr>
            </a:lstStyle>
            <a:p>
              <a:r>
                <a:rPr lang="en-US" altLang="zh-CN" sz="1800" dirty="0"/>
                <a:t>Follow us</a:t>
              </a:r>
              <a:endParaRPr lang="zh-CN" altLang="en-US" sz="1800" dirty="0"/>
            </a:p>
          </p:txBody>
        </p:sp>
      </p:grpSp>
    </p:spTree>
    <p:extLst>
      <p:ext uri="{BB962C8B-B14F-4D97-AF65-F5344CB8AC3E}">
        <p14:creationId xmlns:p14="http://schemas.microsoft.com/office/powerpoint/2010/main" val="208798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A9F71F2D-003C-4F8F-9952-06DEF938B5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0654" y="136525"/>
            <a:ext cx="10273145" cy="7778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dirty="0"/>
              <a:t>Title</a:t>
            </a:r>
            <a:endParaRPr lang="zh-CN" altLang="en-US" dirty="0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91C445E-4C8D-4146-AB36-F9D1DECE37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80654" y="1825625"/>
            <a:ext cx="1027314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61191EC-6054-4DC5-8FC3-7224DF564DB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28C323-251D-41BF-9BF0-49009E6BA21B}" type="datetimeFigureOut">
              <a:rPr lang="zh-CN" altLang="en-US" smtClean="0"/>
              <a:t>2020/5/28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5978051-8FBB-4847-BDB3-20DF5A9CA6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B40C969-41A2-4419-B0E3-DB8BF6DCC0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FFC386-C2A2-4F68-9999-061563B2AAB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4511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6" r:id="rId3"/>
    <p:sldLayoutId id="2147483655" r:id="rId4"/>
    <p:sldLayoutId id="2147483654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Open Sans Light" panose="020B0306030504020204" pitchFamily="34" charset="0"/>
          <a:ea typeface="+mj-ea"/>
          <a:cs typeface="Open Sans Light" panose="020B0306030504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3C9CB6B2-C35C-4F6D-B4D4-9726A029AD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7661" y="2153771"/>
            <a:ext cx="5583534" cy="1588833"/>
          </a:xfr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r>
              <a:rPr lang="en-US" altLang="zh-CN" sz="4400" dirty="0"/>
              <a:t>What’s New Electrode Focus V5.5</a:t>
            </a:r>
            <a:endParaRPr lang="zh-CN" altLang="en-US" sz="4400" dirty="0">
              <a:solidFill>
                <a:schemeClr val="bg1"/>
              </a:solidFill>
            </a:endParaRPr>
          </a:p>
        </p:txBody>
      </p:sp>
      <p:sp>
        <p:nvSpPr>
          <p:cNvPr id="5" name="副标题 4">
            <a:extLst>
              <a:ext uri="{FF2B5EF4-FFF2-40B4-BE49-F238E27FC236}">
                <a16:creationId xmlns:a16="http://schemas.microsoft.com/office/drawing/2014/main" id="{2F065327-F775-4819-A62E-EB0B10E687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9581" y="4333785"/>
            <a:ext cx="3336984" cy="905834"/>
          </a:xfrm>
        </p:spPr>
        <p:txBody>
          <a:bodyPr>
            <a:normAutofit/>
          </a:bodyPr>
          <a:lstStyle/>
          <a:p>
            <a:r>
              <a:rPr lang="en-US" altLang="zh-CN" sz="2200" dirty="0">
                <a:solidFill>
                  <a:schemeClr val="bg1"/>
                </a:solidFill>
              </a:rPr>
              <a:t>ZWSOFT Tech</a:t>
            </a:r>
            <a:r>
              <a:rPr lang="en-US" altLang="zh-CN" sz="2200" dirty="0"/>
              <a:t>nical Team</a:t>
            </a:r>
          </a:p>
          <a:p>
            <a:r>
              <a:rPr lang="en-US" altLang="zh-CN" sz="1800" dirty="0">
                <a:solidFill>
                  <a:schemeClr val="bg1"/>
                </a:solidFill>
              </a:rPr>
              <a:t>May 2020</a:t>
            </a:r>
            <a:endParaRPr lang="zh-CN" alt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89611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C9F4832-1FF7-4E58-A4CF-2BB73BB5E4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7035" y="2505670"/>
            <a:ext cx="2755884" cy="923330"/>
          </a:xfrm>
        </p:spPr>
        <p:txBody>
          <a:bodyPr/>
          <a:lstStyle/>
          <a:p>
            <a:r>
              <a:rPr lang="en-US" altLang="zh-CN" dirty="0"/>
              <a:t>Thanks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897055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FEF3D3-2EA6-44CC-A6EB-0DE4DFCC6D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1. Check Electrode Face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F0A19D-DB14-4991-9B3D-B93188277D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3135" y="1348510"/>
            <a:ext cx="10141054" cy="901978"/>
          </a:xfrm>
        </p:spPr>
        <p:txBody>
          <a:bodyPr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altLang="ko-KR" dirty="0">
                <a:solidFill>
                  <a:srgbClr val="1F65A0"/>
                </a:solidFill>
                <a:ea typeface="Open Sans" panose="020B0606030504020204" pitchFamily="34" charset="0"/>
              </a:rPr>
              <a:t>Add </a:t>
            </a:r>
            <a:r>
              <a:rPr lang="en-US" altLang="ko-KR" b="1" i="1" dirty="0">
                <a:solidFill>
                  <a:srgbClr val="1F65A0"/>
                </a:solidFill>
                <a:ea typeface="Open Sans" panose="020B0606030504020204" pitchFamily="34" charset="0"/>
              </a:rPr>
              <a:t>Direction</a:t>
            </a:r>
            <a:r>
              <a:rPr lang="en-US" altLang="ko-KR" dirty="0">
                <a:solidFill>
                  <a:srgbClr val="1F65A0"/>
                </a:solidFill>
                <a:ea typeface="Open Sans" panose="020B0606030504020204" pitchFamily="34" charset="0"/>
              </a:rPr>
              <a:t> option and </a:t>
            </a:r>
            <a:r>
              <a:rPr lang="en-US" altLang="ko-KR" dirty="0">
                <a:solidFill>
                  <a:srgbClr val="1F659F"/>
                </a:solidFill>
                <a:ea typeface="Open Sans" panose="020B0606030504020204" pitchFamily="34" charset="0"/>
              </a:rPr>
              <a:t>optimize area definition 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1600" dirty="0">
                <a:solidFill>
                  <a:srgbClr val="1F65A0"/>
                </a:solidFill>
                <a:ea typeface="Open Sans" panose="020B0606030504020204" pitchFamily="34" charset="0"/>
              </a:rPr>
              <a:t>Check multiple areas to decide whether they can be machined by tools in specified directions.</a:t>
            </a:r>
            <a:endParaRPr lang="en-US" altLang="ko-KR" dirty="0">
              <a:solidFill>
                <a:srgbClr val="1F659F"/>
              </a:solidFill>
              <a:ea typeface="Open Sans" panose="020B0606030504020204" pitchFamily="34" charset="0"/>
            </a:endParaRPr>
          </a:p>
        </p:txBody>
      </p:sp>
      <p:pic>
        <p:nvPicPr>
          <p:cNvPr id="1037" name="Picture 13">
            <a:extLst>
              <a:ext uri="{FF2B5EF4-FFF2-40B4-BE49-F238E27FC236}">
                <a16:creationId xmlns:a16="http://schemas.microsoft.com/office/drawing/2014/main" id="{6F9E0F5C-222F-4A35-A343-6CF26AFC0F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6849" y="2330351"/>
            <a:ext cx="2791927" cy="1967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>
            <a:extLst>
              <a:ext uri="{FF2B5EF4-FFF2-40B4-BE49-F238E27FC236}">
                <a16:creationId xmlns:a16="http://schemas.microsoft.com/office/drawing/2014/main" id="{CFF4DD11-745C-42F0-9C48-78A2E71E11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6849" y="4853615"/>
            <a:ext cx="2791927" cy="1877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E48FB21E-AF54-42C8-AD47-43DFE64320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83224" y="2998103"/>
            <a:ext cx="2791928" cy="3106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22310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FEF3D3-2EA6-44CC-A6EB-0DE4DFCC6D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2. Electrode Blank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F0A19D-DB14-4991-9B3D-B93188277D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5021" y="1218865"/>
            <a:ext cx="10192955" cy="2784220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altLang="zh-CN" dirty="0">
                <a:solidFill>
                  <a:srgbClr val="1F659F"/>
                </a:solidFill>
                <a:ea typeface="Open Sans" panose="020B0606030504020204" pitchFamily="34" charset="0"/>
              </a:rPr>
              <a:t>Optimize </a:t>
            </a:r>
            <a:r>
              <a:rPr lang="en-US" altLang="ko-KR" dirty="0">
                <a:solidFill>
                  <a:srgbClr val="1F659F"/>
                </a:solidFill>
                <a:ea typeface="Open Sans" panose="020B0606030504020204" pitchFamily="34" charset="0"/>
              </a:rPr>
              <a:t>the direction </a:t>
            </a:r>
            <a:r>
              <a:rPr lang="en-US" altLang="zh-CN" dirty="0">
                <a:solidFill>
                  <a:srgbClr val="1F659F"/>
                </a:solidFill>
                <a:ea typeface="Open Sans" panose="020B0606030504020204" pitchFamily="34" charset="0"/>
              </a:rPr>
              <a:t>setting</a:t>
            </a:r>
            <a:endParaRPr lang="en-US" altLang="ko-KR" sz="1600" dirty="0">
              <a:solidFill>
                <a:srgbClr val="1F659F"/>
              </a:solidFill>
              <a:ea typeface="Open Sans" panose="020B0606030504020204" pitchFamily="34" charset="0"/>
            </a:endParaRP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zh-CN" sz="1600" dirty="0">
                <a:solidFill>
                  <a:srgbClr val="1F65A0"/>
                </a:solidFill>
                <a:ea typeface="Open Sans" panose="020B0606030504020204" pitchFamily="34" charset="0"/>
              </a:rPr>
              <a:t>A</a:t>
            </a:r>
            <a:r>
              <a:rPr lang="en-US" altLang="ko-KR" sz="1600" dirty="0">
                <a:solidFill>
                  <a:srgbClr val="1F65A0"/>
                </a:solidFill>
                <a:ea typeface="Open Sans" panose="020B0606030504020204" pitchFamily="34" charset="0"/>
              </a:rPr>
              <a:t>utomatically set the direction according to </a:t>
            </a:r>
            <a:r>
              <a:rPr lang="en-US" altLang="ko-KR" sz="1600" dirty="0">
                <a:solidFill>
                  <a:srgbClr val="1F659F"/>
                </a:solidFill>
                <a:ea typeface="Open Sans" panose="020B0606030504020204" pitchFamily="34" charset="0"/>
              </a:rPr>
              <a:t>the normal </a:t>
            </a:r>
            <a:r>
              <a:rPr lang="en-US" altLang="ko-KR" sz="1600" dirty="0">
                <a:solidFill>
                  <a:srgbClr val="1F65A0"/>
                </a:solidFill>
                <a:ea typeface="Open Sans" panose="020B0606030504020204" pitchFamily="34" charset="0"/>
              </a:rPr>
              <a:t>of the selected face.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altLang="ko-KR" dirty="0">
                <a:solidFill>
                  <a:srgbClr val="1F659F"/>
                </a:solidFill>
                <a:cs typeface="Arial" pitchFamily="34" charset="0"/>
              </a:rPr>
              <a:t>Provide more preview</a:t>
            </a:r>
            <a:r>
              <a:rPr lang="en-US" altLang="zh-CN" dirty="0">
                <a:solidFill>
                  <a:srgbClr val="1F659F"/>
                </a:solidFill>
                <a:cs typeface="Arial" pitchFamily="34" charset="0"/>
              </a:rPr>
              <a:t>s</a:t>
            </a:r>
            <a:endParaRPr lang="en-US" altLang="ko-KR" dirty="0">
              <a:solidFill>
                <a:srgbClr val="1F659F"/>
              </a:solidFill>
              <a:cs typeface="Arial" pitchFamily="34" charset="0"/>
            </a:endParaRP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1600" dirty="0">
                <a:solidFill>
                  <a:srgbClr val="1F659F"/>
                </a:solidFill>
                <a:ea typeface="Open Sans" panose="020B0606030504020204" pitchFamily="34" charset="0"/>
              </a:rPr>
              <a:t>Conveniently judge the position of "</a:t>
            </a:r>
            <a:r>
              <a:rPr lang="en-US" altLang="ko-KR" sz="1600" b="1" i="1" dirty="0">
                <a:solidFill>
                  <a:srgbClr val="1F659F"/>
                </a:solidFill>
                <a:ea typeface="Open Sans" panose="020B0606030504020204" pitchFamily="34" charset="0"/>
              </a:rPr>
              <a:t>Chamfer</a:t>
            </a:r>
            <a:r>
              <a:rPr lang="en-US" altLang="ko-KR" sz="1600" dirty="0">
                <a:solidFill>
                  <a:srgbClr val="1F659F"/>
                </a:solidFill>
                <a:ea typeface="Open Sans" panose="020B0606030504020204" pitchFamily="34" charset="0"/>
              </a:rPr>
              <a:t>" or "</a:t>
            </a:r>
            <a:r>
              <a:rPr lang="en-US" altLang="ko-KR" sz="1600" b="1" i="1" dirty="0">
                <a:solidFill>
                  <a:srgbClr val="1F659F"/>
                </a:solidFill>
                <a:ea typeface="Open Sans" panose="020B0606030504020204" pitchFamily="34" charset="0"/>
              </a:rPr>
              <a:t>Fillet</a:t>
            </a:r>
            <a:r>
              <a:rPr lang="en-US" altLang="ko-KR" sz="1600" dirty="0">
                <a:solidFill>
                  <a:srgbClr val="1F659F"/>
                </a:solidFill>
                <a:ea typeface="Open Sans" panose="020B0606030504020204" pitchFamily="34" charset="0"/>
              </a:rPr>
              <a:t>" by intuitive previews.</a:t>
            </a:r>
            <a:endParaRPr lang="en-US" altLang="ko-KR" dirty="0">
              <a:solidFill>
                <a:srgbClr val="1F65A0"/>
              </a:solidFill>
              <a:ea typeface="Open Sans" panose="020B0606030504020204" pitchFamily="34" charset="0"/>
            </a:endParaRPr>
          </a:p>
          <a:p>
            <a:pPr marL="342900" indent="-342900">
              <a:lnSpc>
                <a:spcPct val="150000"/>
              </a:lnSpc>
              <a:buFont typeface="+mj-ea"/>
              <a:buAutoNum type="circleNumDbPlain"/>
            </a:pPr>
            <a:endParaRPr lang="en-US" altLang="ko-KR" dirty="0">
              <a:solidFill>
                <a:srgbClr val="1F65A0"/>
              </a:solidFill>
              <a:ea typeface="Open Sans" panose="020B0606030504020204" pitchFamily="34" charset="0"/>
            </a:endParaRPr>
          </a:p>
        </p:txBody>
      </p:sp>
      <p:pic>
        <p:nvPicPr>
          <p:cNvPr id="3076" name="Picture 4">
            <a:extLst>
              <a:ext uri="{FF2B5EF4-FFF2-40B4-BE49-F238E27FC236}">
                <a16:creationId xmlns:a16="http://schemas.microsoft.com/office/drawing/2014/main" id="{AE89A93A-2E68-4A04-A002-E89FAE2F64F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76" r="35536"/>
          <a:stretch/>
        </p:blipFill>
        <p:spPr bwMode="auto">
          <a:xfrm>
            <a:off x="6757958" y="4191896"/>
            <a:ext cx="1390960" cy="1667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>
            <a:extLst>
              <a:ext uri="{FF2B5EF4-FFF2-40B4-BE49-F238E27FC236}">
                <a16:creationId xmlns:a16="http://schemas.microsoft.com/office/drawing/2014/main" id="{BF7EA5FC-0C0A-4D2B-A929-16BFDE949B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9629" y="4191896"/>
            <a:ext cx="4207854" cy="1667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>
            <a:extLst>
              <a:ext uri="{FF2B5EF4-FFF2-40B4-BE49-F238E27FC236}">
                <a16:creationId xmlns:a16="http://schemas.microsoft.com/office/drawing/2014/main" id="{CB1F46AB-E671-4391-A622-22781866638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787"/>
          <a:stretch/>
        </p:blipFill>
        <p:spPr bwMode="auto">
          <a:xfrm>
            <a:off x="8706345" y="4188330"/>
            <a:ext cx="1210235" cy="1670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24701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FEF3D3-2EA6-44CC-A6EB-0DE4DFCC6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3134" y="126541"/>
            <a:ext cx="11216819" cy="692723"/>
          </a:xfrm>
        </p:spPr>
        <p:txBody>
          <a:bodyPr>
            <a:normAutofit/>
          </a:bodyPr>
          <a:lstStyle/>
          <a:p>
            <a:r>
              <a:rPr lang="en-US" dirty="0"/>
              <a:t>3. Electrode BOM, Sheet, Inspection Point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F0A19D-DB14-4991-9B3D-B93188277D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3134" y="1348509"/>
            <a:ext cx="10329313" cy="2013255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altLang="ko-KR" dirty="0">
                <a:solidFill>
                  <a:srgbClr val="1F65A0"/>
                </a:solidFill>
                <a:ea typeface="Open Sans" panose="020B0606030504020204" pitchFamily="34" charset="0"/>
              </a:rPr>
              <a:t>Add </a:t>
            </a:r>
            <a:r>
              <a:rPr lang="en-US" altLang="ko-KR" b="1" i="1" dirty="0">
                <a:solidFill>
                  <a:srgbClr val="1F65A0"/>
                </a:solidFill>
                <a:ea typeface="Open Sans" panose="020B0606030504020204" pitchFamily="34" charset="0"/>
              </a:rPr>
              <a:t>Set origin </a:t>
            </a:r>
            <a:r>
              <a:rPr lang="en-US" altLang="ko-KR" dirty="0">
                <a:solidFill>
                  <a:srgbClr val="1F65A0"/>
                </a:solidFill>
                <a:ea typeface="Open Sans" panose="020B0606030504020204" pitchFamily="34" charset="0"/>
              </a:rPr>
              <a:t>option</a:t>
            </a:r>
            <a:endParaRPr lang="en-US" altLang="ko-KR" sz="1600" strike="sngStrike" dirty="0">
              <a:solidFill>
                <a:srgbClr val="FF0000"/>
              </a:solidFill>
              <a:ea typeface="Open Sans" panose="020B0606030504020204" pitchFamily="34" charset="0"/>
            </a:endParaRP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zh-CN" sz="1600" dirty="0">
                <a:solidFill>
                  <a:srgbClr val="1F659F"/>
                </a:solidFill>
                <a:ea typeface="Open Sans" panose="020B0606030504020204" pitchFamily="34" charset="0"/>
              </a:rPr>
              <a:t>When the electrode origin is changed, you can directly update it in the settings. Then all drawings will be automatically updated.</a:t>
            </a:r>
            <a:endParaRPr lang="en-US" altLang="ko-KR" sz="1600" dirty="0">
              <a:solidFill>
                <a:srgbClr val="1F659F"/>
              </a:solidFill>
              <a:ea typeface="Open Sans" panose="020B0606030504020204" pitchFamily="34" charset="0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94D17497-4A68-4394-B2F8-5F80A585D5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0627" y="3059559"/>
            <a:ext cx="2293819" cy="3505504"/>
          </a:xfrm>
          <a:prstGeom prst="rect">
            <a:avLst/>
          </a:prstGeom>
        </p:spPr>
      </p:pic>
      <p:pic>
        <p:nvPicPr>
          <p:cNvPr id="2061" name="Picture 13">
            <a:extLst>
              <a:ext uri="{FF2B5EF4-FFF2-40B4-BE49-F238E27FC236}">
                <a16:creationId xmlns:a16="http://schemas.microsoft.com/office/drawing/2014/main" id="{82400134-8C5C-4A55-A268-3F6ED3B1E2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042718"/>
            <a:ext cx="4034397" cy="3508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오른쪽 화살표 44">
            <a:extLst>
              <a:ext uri="{FF2B5EF4-FFF2-40B4-BE49-F238E27FC236}">
                <a16:creationId xmlns:a16="http://schemas.microsoft.com/office/drawing/2014/main" id="{C1F624FC-DAF9-40C1-9908-99EC370E2CA6}"/>
              </a:ext>
            </a:extLst>
          </p:cNvPr>
          <p:cNvSpPr/>
          <p:nvPr/>
        </p:nvSpPr>
        <p:spPr>
          <a:xfrm>
            <a:off x="4965915" y="4508772"/>
            <a:ext cx="711728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0529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FEF3D3-2EA6-44CC-A6EB-0DE4DFCC6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3134" y="126541"/>
            <a:ext cx="11216819" cy="692723"/>
          </a:xfrm>
        </p:spPr>
        <p:txBody>
          <a:bodyPr>
            <a:normAutofit/>
          </a:bodyPr>
          <a:lstStyle/>
          <a:p>
            <a:r>
              <a:rPr lang="en-US" dirty="0"/>
              <a:t>4. Text Engraving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F0A19D-DB14-4991-9B3D-B93188277D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3134" y="1348509"/>
            <a:ext cx="10042442" cy="2013255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altLang="ko-KR" dirty="0">
                <a:solidFill>
                  <a:srgbClr val="1F65A0"/>
                </a:solidFill>
                <a:cs typeface="Arial" pitchFamily="34" charset="0"/>
              </a:rPr>
              <a:t>Add </a:t>
            </a:r>
            <a:r>
              <a:rPr lang="en-US" altLang="ko-KR" b="1" i="1" dirty="0">
                <a:solidFill>
                  <a:srgbClr val="1F65A0"/>
                </a:solidFill>
                <a:cs typeface="Arial" pitchFamily="34" charset="0"/>
              </a:rPr>
              <a:t>Shape name </a:t>
            </a:r>
            <a:r>
              <a:rPr lang="en-US" altLang="ko-KR" dirty="0">
                <a:solidFill>
                  <a:srgbClr val="1F65A0"/>
                </a:solidFill>
                <a:cs typeface="Arial" pitchFamily="34" charset="0"/>
              </a:rPr>
              <a:t>and </a:t>
            </a:r>
            <a:r>
              <a:rPr lang="en-US" altLang="ko-KR" b="1" i="1" dirty="0">
                <a:solidFill>
                  <a:srgbClr val="1F65A0"/>
                </a:solidFill>
                <a:cs typeface="Arial" pitchFamily="34" charset="0"/>
              </a:rPr>
              <a:t>Set name</a:t>
            </a:r>
            <a:r>
              <a:rPr lang="en-US" altLang="ko-KR" dirty="0">
                <a:solidFill>
                  <a:srgbClr val="1F65A0"/>
                </a:solidFill>
                <a:cs typeface="Arial" pitchFamily="34" charset="0"/>
              </a:rPr>
              <a:t> options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1600" dirty="0">
                <a:solidFill>
                  <a:srgbClr val="1F659F"/>
                </a:solidFill>
                <a:cs typeface="Arial" pitchFamily="34" charset="0"/>
              </a:rPr>
              <a:t>Provide two methods to flexibly set the electrode name for engraving.</a:t>
            </a:r>
          </a:p>
        </p:txBody>
      </p:sp>
      <p:pic>
        <p:nvPicPr>
          <p:cNvPr id="4100" name="Picture 4">
            <a:extLst>
              <a:ext uri="{FF2B5EF4-FFF2-40B4-BE49-F238E27FC236}">
                <a16:creationId xmlns:a16="http://schemas.microsoft.com/office/drawing/2014/main" id="{72DE8E1E-2D0C-4E7E-B325-AE633FC67E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361764"/>
            <a:ext cx="4211432" cy="2671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D6EA2BB2-1E7C-458A-B842-5DF75F6AF7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0679" y="3138940"/>
            <a:ext cx="3154953" cy="3116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17286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FEF3D3-2EA6-44CC-A6EB-0DE4DFCC6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3134" y="126541"/>
            <a:ext cx="11216819" cy="692723"/>
          </a:xfrm>
        </p:spPr>
        <p:txBody>
          <a:bodyPr>
            <a:normAutofit/>
          </a:bodyPr>
          <a:lstStyle/>
          <a:p>
            <a:r>
              <a:rPr lang="en-US" dirty="0"/>
              <a:t>5. Split Shape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F0A19D-DB14-4991-9B3D-B93188277D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3134" y="1348509"/>
            <a:ext cx="10150019" cy="2013255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altLang="ko-KR" b="1" i="1" dirty="0">
                <a:solidFill>
                  <a:srgbClr val="1F659F"/>
                </a:solidFill>
                <a:ea typeface="Open Sans" panose="020B0606030504020204" pitchFamily="34" charset="0"/>
              </a:rPr>
              <a:t>Split Shape </a:t>
            </a:r>
            <a:r>
              <a:rPr lang="en-US" altLang="ko-KR" dirty="0">
                <a:solidFill>
                  <a:srgbClr val="1F659F"/>
                </a:solidFill>
                <a:ea typeface="Open Sans" panose="020B0606030504020204" pitchFamily="34" charset="0"/>
              </a:rPr>
              <a:t>by </a:t>
            </a:r>
            <a:r>
              <a:rPr lang="en-US" altLang="ko-KR" dirty="0">
                <a:solidFill>
                  <a:srgbClr val="1F65A0"/>
                </a:solidFill>
                <a:ea typeface="Open Sans" panose="020B0606030504020204" pitchFamily="34" charset="0"/>
              </a:rPr>
              <a:t>multi-lines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1600" dirty="0">
                <a:solidFill>
                  <a:srgbClr val="1F659F"/>
                </a:solidFill>
                <a:ea typeface="Open Sans" panose="020B0606030504020204" pitchFamily="34" charset="0"/>
              </a:rPr>
              <a:t>Split the shape by selecting multiple lines on an area.</a:t>
            </a:r>
          </a:p>
        </p:txBody>
      </p:sp>
      <p:sp>
        <p:nvSpPr>
          <p:cNvPr id="10" name="오른쪽 화살표 8">
            <a:extLst>
              <a:ext uri="{FF2B5EF4-FFF2-40B4-BE49-F238E27FC236}">
                <a16:creationId xmlns:a16="http://schemas.microsoft.com/office/drawing/2014/main" id="{842D0B10-0262-48AB-AA45-0D78E436E3CD}"/>
              </a:ext>
            </a:extLst>
          </p:cNvPr>
          <p:cNvSpPr/>
          <p:nvPr/>
        </p:nvSpPr>
        <p:spPr>
          <a:xfrm>
            <a:off x="5861903" y="3882449"/>
            <a:ext cx="504056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6" name="Picture 4">
            <a:extLst>
              <a:ext uri="{FF2B5EF4-FFF2-40B4-BE49-F238E27FC236}">
                <a16:creationId xmlns:a16="http://schemas.microsoft.com/office/drawing/2014/main" id="{164F7EF0-B69A-47F4-AEDD-33C9A11EDB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1365" y="3038680"/>
            <a:ext cx="3418520" cy="2470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>
            <a:extLst>
              <a:ext uri="{FF2B5EF4-FFF2-40B4-BE49-F238E27FC236}">
                <a16:creationId xmlns:a16="http://schemas.microsoft.com/office/drawing/2014/main" id="{6BDD8F4B-6DF8-4C29-BAC0-64BA117CB5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7977" y="3038680"/>
            <a:ext cx="3442278" cy="2277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10413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FEF3D3-2EA6-44CC-A6EB-0DE4DFCC6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3134" y="126541"/>
            <a:ext cx="11216819" cy="692723"/>
          </a:xfrm>
        </p:spPr>
        <p:txBody>
          <a:bodyPr>
            <a:normAutofit/>
          </a:bodyPr>
          <a:lstStyle/>
          <a:p>
            <a:r>
              <a:rPr lang="en-US" altLang="zh-CN" dirty="0"/>
              <a:t>6</a:t>
            </a:r>
            <a:r>
              <a:rPr lang="en-US" dirty="0"/>
              <a:t>. New Electrode Interference Check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F0A19D-DB14-4991-9B3D-B93188277D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3134" y="1348509"/>
            <a:ext cx="11557478" cy="2013255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altLang="zh-CN" b="1" i="1" dirty="0">
                <a:solidFill>
                  <a:srgbClr val="1F65A0"/>
                </a:solidFill>
                <a:ea typeface="Open Sans" panose="020B0606030504020204" pitchFamily="34" charset="0"/>
              </a:rPr>
              <a:t>Electrode Interference Check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zh-CN" sz="1600" dirty="0">
                <a:solidFill>
                  <a:srgbClr val="1F65A0"/>
                </a:solidFill>
                <a:ea typeface="Open Sans" panose="020B0606030504020204" pitchFamily="34" charset="0"/>
              </a:rPr>
              <a:t>Quickly check the interference between the workpiece and the electrode</a:t>
            </a:r>
            <a:r>
              <a:rPr lang="en-US" altLang="zh-CN" sz="1600" dirty="0">
                <a:solidFill>
                  <a:srgbClr val="1F659F"/>
                </a:solidFill>
                <a:ea typeface="Open Sans" panose="020B0606030504020204" pitchFamily="34" charset="0"/>
              </a:rPr>
              <a:t>s selected</a:t>
            </a:r>
            <a:r>
              <a:rPr lang="en-US" altLang="zh-CN" sz="1600" dirty="0">
                <a:solidFill>
                  <a:srgbClr val="1F65A0"/>
                </a:solidFill>
                <a:ea typeface="Open Sans" panose="020B0606030504020204" pitchFamily="34" charset="0"/>
              </a:rPr>
              <a:t>.</a:t>
            </a:r>
            <a:endParaRPr lang="en-US" altLang="ko-KR" dirty="0">
              <a:solidFill>
                <a:srgbClr val="1F65A0"/>
              </a:solidFill>
              <a:ea typeface="Open Sans" panose="020B0606030504020204" pitchFamily="34" charset="0"/>
            </a:endParaRPr>
          </a:p>
        </p:txBody>
      </p:sp>
      <p:sp>
        <p:nvSpPr>
          <p:cNvPr id="12" name="오른쪽 화살표 8">
            <a:extLst>
              <a:ext uri="{FF2B5EF4-FFF2-40B4-BE49-F238E27FC236}">
                <a16:creationId xmlns:a16="http://schemas.microsoft.com/office/drawing/2014/main" id="{09BADE68-A7AE-4780-81A1-C2660B643EB3}"/>
              </a:ext>
            </a:extLst>
          </p:cNvPr>
          <p:cNvSpPr/>
          <p:nvPr/>
        </p:nvSpPr>
        <p:spPr>
          <a:xfrm>
            <a:off x="5353052" y="4279486"/>
            <a:ext cx="504056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DBC78B3D-66F4-4DAF-81B0-179EDF557B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0980" y="3313620"/>
            <a:ext cx="2956816" cy="2507197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8C57C01C-A9CC-48EF-9A95-F03E40C0A4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2364" y="3312484"/>
            <a:ext cx="2502342" cy="2506061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F21915E7-D313-4AE7-9C22-3DB0BB716B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39754" y="4500171"/>
            <a:ext cx="1569856" cy="1318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55530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FEF3D3-2EA6-44CC-A6EB-0DE4DFCC6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3134" y="126541"/>
            <a:ext cx="11216819" cy="692723"/>
          </a:xfrm>
        </p:spPr>
        <p:txBody>
          <a:bodyPr>
            <a:normAutofit/>
          </a:bodyPr>
          <a:lstStyle/>
          <a:p>
            <a:r>
              <a:rPr lang="en-US" altLang="zh-CN" dirty="0"/>
              <a:t>7</a:t>
            </a:r>
            <a:r>
              <a:rPr lang="en-US" dirty="0"/>
              <a:t>. New Smart Remove-Vertical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F0A19D-DB14-4991-9B3D-B93188277D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3134" y="1348509"/>
            <a:ext cx="10183682" cy="2013255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altLang="ko-KR" b="1" i="1" dirty="0">
                <a:solidFill>
                  <a:srgbClr val="1F65A0"/>
                </a:solidFill>
                <a:ea typeface="Open Sans" panose="020B0606030504020204" pitchFamily="34" charset="0"/>
              </a:rPr>
              <a:t>Smart Remove–Vertical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zh-CN" sz="1600" dirty="0">
                <a:solidFill>
                  <a:srgbClr val="1F659F"/>
                </a:solidFill>
                <a:ea typeface="Open Sans" panose="020B0606030504020204" pitchFamily="34" charset="0"/>
              </a:rPr>
              <a:t>Remove specific parts from the electrode shape based on the selected face, depth and direction.</a:t>
            </a:r>
          </a:p>
        </p:txBody>
      </p:sp>
      <p:sp>
        <p:nvSpPr>
          <p:cNvPr id="12" name="오른쪽 화살표 8">
            <a:extLst>
              <a:ext uri="{FF2B5EF4-FFF2-40B4-BE49-F238E27FC236}">
                <a16:creationId xmlns:a16="http://schemas.microsoft.com/office/drawing/2014/main" id="{09BADE68-A7AE-4780-81A1-C2660B643EB3}"/>
              </a:ext>
            </a:extLst>
          </p:cNvPr>
          <p:cNvSpPr/>
          <p:nvPr/>
        </p:nvSpPr>
        <p:spPr>
          <a:xfrm>
            <a:off x="5843972" y="4186617"/>
            <a:ext cx="504056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176" name="Picture 8">
            <a:extLst>
              <a:ext uri="{FF2B5EF4-FFF2-40B4-BE49-F238E27FC236}">
                <a16:creationId xmlns:a16="http://schemas.microsoft.com/office/drawing/2014/main" id="{8EC7C547-8CBF-4E90-B3F2-A3A0FD9C04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2372" y="3021105"/>
            <a:ext cx="4174141" cy="2913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8" name="Picture 10">
            <a:extLst>
              <a:ext uri="{FF2B5EF4-FFF2-40B4-BE49-F238E27FC236}">
                <a16:creationId xmlns:a16="http://schemas.microsoft.com/office/drawing/2014/main" id="{7030B9AD-764F-4300-9681-81E44E0A98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728" y="3021106"/>
            <a:ext cx="4430880" cy="2913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52132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FEF3D3-2EA6-44CC-A6EB-0DE4DFCC6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3134" y="126541"/>
            <a:ext cx="11216819" cy="692723"/>
          </a:xfrm>
        </p:spPr>
        <p:txBody>
          <a:bodyPr>
            <a:normAutofit/>
          </a:bodyPr>
          <a:lstStyle/>
          <a:p>
            <a:r>
              <a:rPr lang="en-US" altLang="zh-CN" dirty="0"/>
              <a:t>8</a:t>
            </a:r>
            <a:r>
              <a:rPr lang="en-US" dirty="0"/>
              <a:t>. New Smart Remove–Enlarge Face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F0A19D-DB14-4991-9B3D-B93188277D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3134" y="1348509"/>
            <a:ext cx="10724858" cy="2013255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altLang="ko-KR" b="1" i="1" dirty="0">
                <a:solidFill>
                  <a:srgbClr val="1F65A0"/>
                </a:solidFill>
                <a:ea typeface="Open Sans" panose="020B0606030504020204" pitchFamily="34" charset="0"/>
              </a:rPr>
              <a:t>Smart Remove–Enlarge Face 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zh-CN" sz="1600" dirty="0">
                <a:solidFill>
                  <a:srgbClr val="1F659F"/>
                </a:solidFill>
                <a:ea typeface="Open Sans" panose="020B0606030504020204" pitchFamily="34" charset="0"/>
              </a:rPr>
              <a:t>Remove specific parts from the electrode shape based on the selected face and range.</a:t>
            </a:r>
          </a:p>
        </p:txBody>
      </p:sp>
      <p:sp>
        <p:nvSpPr>
          <p:cNvPr id="12" name="오른쪽 화살표 8">
            <a:extLst>
              <a:ext uri="{FF2B5EF4-FFF2-40B4-BE49-F238E27FC236}">
                <a16:creationId xmlns:a16="http://schemas.microsoft.com/office/drawing/2014/main" id="{09BADE68-A7AE-4780-81A1-C2660B643EB3}"/>
              </a:ext>
            </a:extLst>
          </p:cNvPr>
          <p:cNvSpPr/>
          <p:nvPr/>
        </p:nvSpPr>
        <p:spPr>
          <a:xfrm>
            <a:off x="4410682" y="4040515"/>
            <a:ext cx="504056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200" name="Picture 8">
            <a:extLst>
              <a:ext uri="{FF2B5EF4-FFF2-40B4-BE49-F238E27FC236}">
                <a16:creationId xmlns:a16="http://schemas.microsoft.com/office/drawing/2014/main" id="{93C09B6D-DAFD-49CB-AC43-EBEB9E5A4F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397" y="3140968"/>
            <a:ext cx="3512484" cy="2640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4" name="Picture 12">
            <a:extLst>
              <a:ext uri="{FF2B5EF4-FFF2-40B4-BE49-F238E27FC236}">
                <a16:creationId xmlns:a16="http://schemas.microsoft.com/office/drawing/2014/main" id="{D016C661-A334-4441-A1A1-05BA96589B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5378" y="3140967"/>
            <a:ext cx="2223537" cy="264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6" name="Picture 14">
            <a:extLst>
              <a:ext uri="{FF2B5EF4-FFF2-40B4-BE49-F238E27FC236}">
                <a16:creationId xmlns:a16="http://schemas.microsoft.com/office/drawing/2014/main" id="{07C7FA31-5C9D-4EA2-A47C-4CC628966C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4252" y="3140967"/>
            <a:ext cx="2218606" cy="2375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오른쪽 화살표 8">
            <a:extLst>
              <a:ext uri="{FF2B5EF4-FFF2-40B4-BE49-F238E27FC236}">
                <a16:creationId xmlns:a16="http://schemas.microsoft.com/office/drawing/2014/main" id="{89006D38-7625-4C6B-B1B0-F43470F997AB}"/>
              </a:ext>
            </a:extLst>
          </p:cNvPr>
          <p:cNvSpPr/>
          <p:nvPr/>
        </p:nvSpPr>
        <p:spPr>
          <a:xfrm>
            <a:off x="8081069" y="4046523"/>
            <a:ext cx="504056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9224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9848</TotalTime>
  <Words>233</Words>
  <Application>Microsoft Office PowerPoint</Application>
  <PresentationFormat>宽屏</PresentationFormat>
  <Paragraphs>30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7" baseType="lpstr">
      <vt:lpstr>等线</vt:lpstr>
      <vt:lpstr>Arial</vt:lpstr>
      <vt:lpstr>Calibri</vt:lpstr>
      <vt:lpstr>Open Sans</vt:lpstr>
      <vt:lpstr>Open Sans Light</vt:lpstr>
      <vt:lpstr>Wingdings</vt:lpstr>
      <vt:lpstr>Office 主题​​</vt:lpstr>
      <vt:lpstr>What’s New Electrode Focus V5.5</vt:lpstr>
      <vt:lpstr>1. Check Electrode Face</vt:lpstr>
      <vt:lpstr>2. Electrode Blank</vt:lpstr>
      <vt:lpstr>3. Electrode BOM, Sheet, Inspection Point</vt:lpstr>
      <vt:lpstr>4. Text Engraving</vt:lpstr>
      <vt:lpstr>5. Split Shape</vt:lpstr>
      <vt:lpstr>6. New Electrode Interference Check</vt:lpstr>
      <vt:lpstr>7. New Smart Remove-Vertical</vt:lpstr>
      <vt:lpstr>8. New Smart Remove–Enlarge Face</vt:lpstr>
      <vt:lpstr>Thanks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ZW3D 2020 Preview</dc:title>
  <dc:creator>THINK</dc:creator>
  <cp:lastModifiedBy>Anson Liu</cp:lastModifiedBy>
  <cp:revision>378</cp:revision>
  <dcterms:created xsi:type="dcterms:W3CDTF">2019-06-13T09:03:26Z</dcterms:created>
  <dcterms:modified xsi:type="dcterms:W3CDTF">2020-05-28T03:22:32Z</dcterms:modified>
</cp:coreProperties>
</file>